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61" r:id="rId5"/>
    <p:sldId id="259" r:id="rId6"/>
    <p:sldId id="262" r:id="rId7"/>
    <p:sldId id="263" r:id="rId8"/>
    <p:sldId id="260"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10C9A0-C684-4D61-A967-9A478516BEDE}" type="datetimeFigureOut">
              <a:rPr lang="en-US" smtClean="0"/>
              <a:t>11/15/2019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3F1C21-4966-42E3-B9A2-B7139DADAC3A}" type="slidenum">
              <a:rPr lang="en-US" smtClean="0"/>
              <a:t>‹#›</a:t>
            </a:fld>
            <a:endParaRPr lang="en-US"/>
          </a:p>
        </p:txBody>
      </p:sp>
    </p:spTree>
    <p:extLst>
      <p:ext uri="{BB962C8B-B14F-4D97-AF65-F5344CB8AC3E}">
        <p14:creationId xmlns:p14="http://schemas.microsoft.com/office/powerpoint/2010/main" val="1525237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Government</a:t>
            </a:r>
            <a:r>
              <a:rPr lang="en-US" baseline="0" dirty="0" smtClean="0"/>
              <a:t> policies helps improve care and reduce medical costs since it aims at enhancing patient satisfaction. The ACA ensures coordination in an already fragmented healthcare system by enabling little transitions in management between caregivers and the community (Emmer, 2013). HIPPA ensures effective communication between care facilities and patients’ families, friends, and law enforcement officers. </a:t>
            </a:r>
            <a:endParaRPr lang="en-US" dirty="0"/>
          </a:p>
        </p:txBody>
      </p:sp>
      <p:sp>
        <p:nvSpPr>
          <p:cNvPr id="4" name="Slide Number Placeholder 3"/>
          <p:cNvSpPr>
            <a:spLocks noGrp="1"/>
          </p:cNvSpPr>
          <p:nvPr>
            <p:ph type="sldNum" sz="quarter" idx="10"/>
          </p:nvPr>
        </p:nvSpPr>
        <p:spPr/>
        <p:txBody>
          <a:bodyPr/>
          <a:lstStyle/>
          <a:p>
            <a:fld id="{C93F1C21-4966-42E3-B9A2-B7139DADAC3A}" type="slidenum">
              <a:rPr lang="en-US" smtClean="0"/>
              <a:t>2</a:t>
            </a:fld>
            <a:endParaRPr lang="en-US"/>
          </a:p>
        </p:txBody>
      </p:sp>
    </p:spTree>
    <p:extLst>
      <p:ext uri="{BB962C8B-B14F-4D97-AF65-F5344CB8AC3E}">
        <p14:creationId xmlns:p14="http://schemas.microsoft.com/office/powerpoint/2010/main" val="3153700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multi-payer system allows</a:t>
            </a:r>
            <a:r>
              <a:rPr lang="en-US" baseline="0" dirty="0" smtClean="0"/>
              <a:t> the care delivery to be privatized; as results, hospitals work towards profits and not quality. The generic drug program has caused the prices of prescription drugs to rise since the government protect certain pharmaceutical firms from competition. </a:t>
            </a:r>
          </a:p>
        </p:txBody>
      </p:sp>
      <p:sp>
        <p:nvSpPr>
          <p:cNvPr id="4" name="Slide Number Placeholder 3"/>
          <p:cNvSpPr>
            <a:spLocks noGrp="1"/>
          </p:cNvSpPr>
          <p:nvPr>
            <p:ph type="sldNum" sz="quarter" idx="10"/>
          </p:nvPr>
        </p:nvSpPr>
        <p:spPr/>
        <p:txBody>
          <a:bodyPr/>
          <a:lstStyle/>
          <a:p>
            <a:fld id="{C93F1C21-4966-42E3-B9A2-B7139DADAC3A}" type="slidenum">
              <a:rPr lang="en-US" smtClean="0"/>
              <a:t>3</a:t>
            </a:fld>
            <a:endParaRPr lang="en-US"/>
          </a:p>
        </p:txBody>
      </p:sp>
    </p:spTree>
    <p:extLst>
      <p:ext uri="{BB962C8B-B14F-4D97-AF65-F5344CB8AC3E}">
        <p14:creationId xmlns:p14="http://schemas.microsoft.com/office/powerpoint/2010/main" val="3373666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Care provisions</a:t>
            </a:r>
            <a:r>
              <a:rPr lang="en-US" baseline="0" dirty="0" smtClean="0"/>
              <a:t> relating to safety and ethics in medical services will ensure subsidization; therefore promoting access to primary care. </a:t>
            </a:r>
            <a:endParaRPr lang="en-US" dirty="0"/>
          </a:p>
        </p:txBody>
      </p:sp>
      <p:sp>
        <p:nvSpPr>
          <p:cNvPr id="4" name="Slide Number Placeholder 3"/>
          <p:cNvSpPr>
            <a:spLocks noGrp="1"/>
          </p:cNvSpPr>
          <p:nvPr>
            <p:ph type="sldNum" sz="quarter" idx="10"/>
          </p:nvPr>
        </p:nvSpPr>
        <p:spPr/>
        <p:txBody>
          <a:bodyPr/>
          <a:lstStyle/>
          <a:p>
            <a:fld id="{C93F1C21-4966-42E3-B9A2-B7139DADAC3A}" type="slidenum">
              <a:rPr lang="en-US" smtClean="0"/>
              <a:t>4</a:t>
            </a:fld>
            <a:endParaRPr lang="en-US"/>
          </a:p>
        </p:txBody>
      </p:sp>
    </p:spTree>
    <p:extLst>
      <p:ext uri="{BB962C8B-B14F-4D97-AF65-F5344CB8AC3E}">
        <p14:creationId xmlns:p14="http://schemas.microsoft.com/office/powerpoint/2010/main" val="4235948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Code of Ethics ensures patient-centered care delivery; therefore, promoting health continuum. The Code also promotes communication among medical practitioners, patients, and patients’ support programs. Also, it promotes discernment of complex medical situations since it optimizes the utilization of existing health resources. </a:t>
            </a:r>
            <a:endParaRPr lang="en-US" dirty="0"/>
          </a:p>
        </p:txBody>
      </p:sp>
      <p:sp>
        <p:nvSpPr>
          <p:cNvPr id="4" name="Slide Number Placeholder 3"/>
          <p:cNvSpPr>
            <a:spLocks noGrp="1"/>
          </p:cNvSpPr>
          <p:nvPr>
            <p:ph type="sldNum" sz="quarter" idx="10"/>
          </p:nvPr>
        </p:nvSpPr>
        <p:spPr/>
        <p:txBody>
          <a:bodyPr/>
          <a:lstStyle/>
          <a:p>
            <a:fld id="{C93F1C21-4966-42E3-B9A2-B7139DADAC3A}" type="slidenum">
              <a:rPr lang="en-US" smtClean="0"/>
              <a:t>5</a:t>
            </a:fld>
            <a:endParaRPr lang="en-US"/>
          </a:p>
        </p:txBody>
      </p:sp>
    </p:spTree>
    <p:extLst>
      <p:ext uri="{BB962C8B-B14F-4D97-AF65-F5344CB8AC3E}">
        <p14:creationId xmlns:p14="http://schemas.microsoft.com/office/powerpoint/2010/main" val="4277959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Socio-economic</a:t>
            </a:r>
            <a:r>
              <a:rPr lang="en-US" baseline="0" dirty="0" smtClean="0"/>
              <a:t> factors determine why persons get sick, healthcare access, and medical outcomes. Insurance status cause care disparities since uninsured persons cannot are vulnerable to adverse medical outcomes. Also, race and ethnicity influence access to care delivery since ethnic and racial groups are vulnerable to cultural barriers.</a:t>
            </a:r>
            <a:endParaRPr lang="en-US" dirty="0"/>
          </a:p>
        </p:txBody>
      </p:sp>
      <p:sp>
        <p:nvSpPr>
          <p:cNvPr id="4" name="Slide Number Placeholder 3"/>
          <p:cNvSpPr>
            <a:spLocks noGrp="1"/>
          </p:cNvSpPr>
          <p:nvPr>
            <p:ph type="sldNum" sz="quarter" idx="10"/>
          </p:nvPr>
        </p:nvSpPr>
        <p:spPr/>
        <p:txBody>
          <a:bodyPr/>
          <a:lstStyle/>
          <a:p>
            <a:fld id="{C93F1C21-4966-42E3-B9A2-B7139DADAC3A}" type="slidenum">
              <a:rPr lang="en-US" smtClean="0"/>
              <a:t>6</a:t>
            </a:fld>
            <a:endParaRPr lang="en-US"/>
          </a:p>
        </p:txBody>
      </p:sp>
    </p:spTree>
    <p:extLst>
      <p:ext uri="{BB962C8B-B14F-4D97-AF65-F5344CB8AC3E}">
        <p14:creationId xmlns:p14="http://schemas.microsoft.com/office/powerpoint/2010/main" val="335938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Daily needs such as food</a:t>
            </a:r>
            <a:r>
              <a:rPr lang="en-US" baseline="0" dirty="0" smtClean="0"/>
              <a:t> and safe housing are essential in ensuring that individuals experience maximum care outcomes. Public safety, culture, and language determine accessibility to care services. Transport options and social support also influence medical outcomes.</a:t>
            </a:r>
            <a:endParaRPr lang="en-US" dirty="0"/>
          </a:p>
        </p:txBody>
      </p:sp>
      <p:sp>
        <p:nvSpPr>
          <p:cNvPr id="4" name="Slide Number Placeholder 3"/>
          <p:cNvSpPr>
            <a:spLocks noGrp="1"/>
          </p:cNvSpPr>
          <p:nvPr>
            <p:ph type="sldNum" sz="quarter" idx="10"/>
          </p:nvPr>
        </p:nvSpPr>
        <p:spPr/>
        <p:txBody>
          <a:bodyPr/>
          <a:lstStyle/>
          <a:p>
            <a:fld id="{C93F1C21-4966-42E3-B9A2-B7139DADAC3A}" type="slidenum">
              <a:rPr lang="en-US" smtClean="0"/>
              <a:t>7</a:t>
            </a:fld>
            <a:endParaRPr lang="en-US"/>
          </a:p>
        </p:txBody>
      </p:sp>
    </p:spTree>
    <p:extLst>
      <p:ext uri="{BB962C8B-B14F-4D97-AF65-F5344CB8AC3E}">
        <p14:creationId xmlns:p14="http://schemas.microsoft.com/office/powerpoint/2010/main" val="311441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Personal and professional values affect how nursing practitioners handle situations</a:t>
            </a:r>
            <a:r>
              <a:rPr lang="en-US" baseline="0" dirty="0" smtClean="0"/>
              <a:t> where ethicality is involved. Medical practices such as protective medicine and poor reporting spark ethical issues since they determine quality of care delivery. Nurses suffering from emotional distress are likely to make medical mistakes. </a:t>
            </a:r>
            <a:endParaRPr lang="en-US" dirty="0"/>
          </a:p>
        </p:txBody>
      </p:sp>
      <p:sp>
        <p:nvSpPr>
          <p:cNvPr id="4" name="Slide Number Placeholder 3"/>
          <p:cNvSpPr>
            <a:spLocks noGrp="1"/>
          </p:cNvSpPr>
          <p:nvPr>
            <p:ph type="sldNum" sz="quarter" idx="10"/>
          </p:nvPr>
        </p:nvSpPr>
        <p:spPr/>
        <p:txBody>
          <a:bodyPr/>
          <a:lstStyle/>
          <a:p>
            <a:fld id="{C93F1C21-4966-42E3-B9A2-B7139DADAC3A}" type="slidenum">
              <a:rPr lang="en-US" smtClean="0"/>
              <a:t>8</a:t>
            </a:fld>
            <a:endParaRPr lang="en-US"/>
          </a:p>
        </p:txBody>
      </p:sp>
    </p:spTree>
    <p:extLst>
      <p:ext uri="{BB962C8B-B14F-4D97-AF65-F5344CB8AC3E}">
        <p14:creationId xmlns:p14="http://schemas.microsoft.com/office/powerpoint/2010/main" val="1950876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Code of Ethics highlight legal</a:t>
            </a:r>
            <a:r>
              <a:rPr lang="en-US" baseline="0" dirty="0" smtClean="0"/>
              <a:t> implications of nurses not observing high standards of ethicality during practice. </a:t>
            </a:r>
            <a:endParaRPr lang="en-US" dirty="0"/>
          </a:p>
        </p:txBody>
      </p:sp>
      <p:sp>
        <p:nvSpPr>
          <p:cNvPr id="4" name="Slide Number Placeholder 3"/>
          <p:cNvSpPr>
            <a:spLocks noGrp="1"/>
          </p:cNvSpPr>
          <p:nvPr>
            <p:ph type="sldNum" sz="quarter" idx="10"/>
          </p:nvPr>
        </p:nvSpPr>
        <p:spPr/>
        <p:txBody>
          <a:bodyPr/>
          <a:lstStyle/>
          <a:p>
            <a:fld id="{C93F1C21-4966-42E3-B9A2-B7139DADAC3A}" type="slidenum">
              <a:rPr lang="en-US" smtClean="0"/>
              <a:t>9</a:t>
            </a:fld>
            <a:endParaRPr lang="en-US"/>
          </a:p>
        </p:txBody>
      </p:sp>
    </p:spTree>
    <p:extLst>
      <p:ext uri="{BB962C8B-B14F-4D97-AF65-F5344CB8AC3E}">
        <p14:creationId xmlns:p14="http://schemas.microsoft.com/office/powerpoint/2010/main" val="326591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B54AFCC-880A-417D-B14F-E68DCC6FA13C}" type="datetimeFigureOut">
              <a:rPr lang="en-US" smtClean="0"/>
              <a:t>11/15/2019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67B4817-8A9C-42A5-A420-78B35065DF8C}"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54AFCC-880A-417D-B14F-E68DCC6FA13C}"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7B4817-8A9C-42A5-A420-78B35065DF8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54AFCC-880A-417D-B14F-E68DCC6FA13C}"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7B4817-8A9C-42A5-A420-78B35065DF8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B54AFCC-880A-417D-B14F-E68DCC6FA13C}"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7B4817-8A9C-42A5-A420-78B35065DF8C}"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54AFCC-880A-417D-B14F-E68DCC6FA13C}" type="datetimeFigureOut">
              <a:rPr lang="en-US" smtClean="0"/>
              <a:t>11/15/2019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7B4817-8A9C-42A5-A420-78B35065DF8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54AFCC-880A-417D-B14F-E68DCC6FA13C}" type="datetimeFigureOut">
              <a:rPr lang="en-US" smtClean="0"/>
              <a:t>11/15/2019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7B4817-8A9C-42A5-A420-78B35065DF8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54AFCC-880A-417D-B14F-E68DCC6FA13C}" type="datetimeFigureOut">
              <a:rPr lang="en-US" smtClean="0"/>
              <a:t>11/15/2019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7B4817-8A9C-42A5-A420-78B35065DF8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B54AFCC-880A-417D-B14F-E68DCC6FA13C}" type="datetimeFigureOut">
              <a:rPr lang="en-US" smtClean="0"/>
              <a:t>11/15/2019</a:t>
            </a:fld>
            <a:endParaRPr lang="en-US"/>
          </a:p>
        </p:txBody>
      </p:sp>
      <p:sp>
        <p:nvSpPr>
          <p:cNvPr id="7" name="Slide Number Placeholder 6"/>
          <p:cNvSpPr>
            <a:spLocks noGrp="1"/>
          </p:cNvSpPr>
          <p:nvPr>
            <p:ph type="sldNum" sz="quarter" idx="12"/>
          </p:nvPr>
        </p:nvSpPr>
        <p:spPr/>
        <p:txBody>
          <a:bodyPr/>
          <a:lstStyle/>
          <a:p>
            <a:fld id="{A67B4817-8A9C-42A5-A420-78B35065DF8C}"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54AFCC-880A-417D-B14F-E68DCC6FA13C}" type="datetimeFigureOut">
              <a:rPr lang="en-US" smtClean="0"/>
              <a:t>11/15/2019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A67B4817-8A9C-42A5-A420-78B35065DF8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54AFCC-880A-417D-B14F-E68DCC6FA13C}"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7B4817-8A9C-42A5-A420-78B35065DF8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54AFCC-880A-417D-B14F-E68DCC6FA13C}"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7B4817-8A9C-42A5-A420-78B35065DF8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B54AFCC-880A-417D-B14F-E68DCC6FA13C}" type="datetimeFigureOut">
              <a:rPr lang="en-US" smtClean="0"/>
              <a:t>11/15/2019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67B4817-8A9C-42A5-A420-78B35065DF8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opentextbc.ca/businessethicsopenstax/chapter/ethical-issues-in-the-provision-of-health-ca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Ethical and Policy Factors</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Care Coordination</a:t>
            </a:r>
          </a:p>
          <a:p>
            <a:r>
              <a:rPr lang="en-US" dirty="0" smtClean="0"/>
              <a:t>Name:</a:t>
            </a:r>
          </a:p>
          <a:p>
            <a:r>
              <a:rPr lang="en-US" dirty="0" smtClean="0"/>
              <a:t>Date</a:t>
            </a:r>
          </a:p>
          <a:p>
            <a:r>
              <a:rPr lang="en-US" dirty="0" smtClean="0"/>
              <a:t>Course Number: </a:t>
            </a:r>
            <a:endParaRPr lang="en-US" dirty="0"/>
          </a:p>
        </p:txBody>
      </p:sp>
    </p:spTree>
    <p:extLst>
      <p:ext uri="{BB962C8B-B14F-4D97-AF65-F5344CB8AC3E}">
        <p14:creationId xmlns:p14="http://schemas.microsoft.com/office/powerpoint/2010/main" val="1695997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Governmental Policies and Coordination of Care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Government policies ensures quality care delivery.</a:t>
            </a:r>
          </a:p>
          <a:p>
            <a:r>
              <a:rPr lang="en-US" dirty="0" smtClean="0"/>
              <a:t>Besides, these policies establish accountability and responsibility.</a:t>
            </a:r>
          </a:p>
          <a:p>
            <a:r>
              <a:rPr lang="en-US" dirty="0" smtClean="0"/>
              <a:t>They also promote communication and sharing of information.</a:t>
            </a:r>
          </a:p>
          <a:p>
            <a:r>
              <a:rPr lang="en-US" dirty="0" smtClean="0"/>
              <a:t>Also, they help in transition of care. </a:t>
            </a:r>
          </a:p>
          <a:p>
            <a:r>
              <a:rPr lang="en-US" dirty="0" smtClean="0"/>
              <a:t>They also help in the assessment of patient needs.</a:t>
            </a:r>
          </a:p>
          <a:p>
            <a:r>
              <a:rPr lang="en-US" dirty="0" smtClean="0"/>
              <a:t>They also ensure monitoring and </a:t>
            </a:r>
            <a:r>
              <a:rPr lang="en-US" dirty="0" err="1" smtClean="0"/>
              <a:t>followups</a:t>
            </a:r>
            <a:r>
              <a:rPr lang="en-US" dirty="0" smtClean="0"/>
              <a:t>.</a:t>
            </a:r>
          </a:p>
          <a:p>
            <a:r>
              <a:rPr lang="en-US" dirty="0" smtClean="0"/>
              <a:t>For instance, the Affordable Care Act </a:t>
            </a:r>
            <a:br>
              <a:rPr lang="en-US" dirty="0" smtClean="0"/>
            </a:br>
            <a:r>
              <a:rPr lang="en-US" dirty="0" smtClean="0"/>
              <a:t>(ACA) was enacted to promote access to care services.</a:t>
            </a:r>
          </a:p>
          <a:p>
            <a:r>
              <a:rPr lang="en-US" dirty="0" smtClean="0"/>
              <a:t>Also, the Health Insurance Portability and Accountability Act (HIPPA) ensures effective communication. </a:t>
            </a:r>
            <a:endParaRPr lang="en-US" dirty="0"/>
          </a:p>
        </p:txBody>
      </p:sp>
    </p:spTree>
    <p:extLst>
      <p:ext uri="{BB962C8B-B14F-4D97-AF65-F5344CB8AC3E}">
        <p14:creationId xmlns:p14="http://schemas.microsoft.com/office/powerpoint/2010/main" val="3486065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National, State, and Local Provisions on Ethics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The multi-payer health care system in the U.S promotes privatization of care delivery.</a:t>
            </a:r>
          </a:p>
          <a:p>
            <a:r>
              <a:rPr lang="en-US" dirty="0" smtClean="0"/>
              <a:t>The Federal Drug Administration (FDA) established the generic drug program. </a:t>
            </a:r>
          </a:p>
          <a:p>
            <a:r>
              <a:rPr lang="en-US" dirty="0" smtClean="0"/>
              <a:t>The ACA has raised ethical questions since employers are forced to offer coverage policies to their employees.</a:t>
            </a:r>
          </a:p>
          <a:p>
            <a:r>
              <a:rPr lang="en-US" dirty="0" smtClean="0"/>
              <a:t>Provision of coverage is based on the number of employees that receive coverage rather than the comprehensiveness of the plan. </a:t>
            </a:r>
          </a:p>
          <a:p>
            <a:r>
              <a:rPr lang="en-US" dirty="0" smtClean="0"/>
              <a:t>Massachusetts state developed the Commonwealth Health Insurance Connector Authority.</a:t>
            </a:r>
          </a:p>
          <a:p>
            <a:r>
              <a:rPr lang="en-US" dirty="0" smtClean="0"/>
              <a:t>The provision above does not offer comprehensive coverage to all residents.</a:t>
            </a:r>
          </a:p>
          <a:p>
            <a:r>
              <a:rPr lang="en-US" dirty="0" smtClean="0"/>
              <a:t>The Healthy California Act has impacted positively on care coordination.</a:t>
            </a:r>
          </a:p>
          <a:p>
            <a:r>
              <a:rPr lang="en-US" dirty="0" smtClean="0"/>
              <a:t>The Act protects employers, employees, and buyers from the effects  of premiums, copays, and deductibles in individual markets.</a:t>
            </a:r>
          </a:p>
        </p:txBody>
      </p:sp>
    </p:spTree>
    <p:extLst>
      <p:ext uri="{BB962C8B-B14F-4D97-AF65-F5344CB8AC3E}">
        <p14:creationId xmlns:p14="http://schemas.microsoft.com/office/powerpoint/2010/main" val="662673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Evidence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Single-payer systems concentrate on coverage of a single entity.</a:t>
            </a:r>
          </a:p>
          <a:p>
            <a:r>
              <a:rPr lang="en-US" dirty="0" smtClean="0"/>
              <a:t>The government will be able to take over federal reimbursement programs such as Medicare and Medicaid.</a:t>
            </a:r>
          </a:p>
          <a:p>
            <a:r>
              <a:rPr lang="en-US" dirty="0" smtClean="0"/>
              <a:t>A single-payer system will ensure that all health issues of a patients are catered for under one plan. </a:t>
            </a:r>
          </a:p>
          <a:p>
            <a:r>
              <a:rPr lang="en-US" dirty="0" smtClean="0"/>
              <a:t>Subsidization of care. </a:t>
            </a:r>
          </a:p>
          <a:p>
            <a:r>
              <a:rPr lang="en-US" dirty="0" smtClean="0"/>
              <a:t>The future of ACA will depend on the political climate.</a:t>
            </a:r>
          </a:p>
          <a:p>
            <a:r>
              <a:rPr lang="en-US" dirty="0" smtClean="0"/>
              <a:t>However, employees will still carry the greatest burden of providing equal care to the employers.</a:t>
            </a:r>
          </a:p>
          <a:p>
            <a:r>
              <a:rPr lang="en-US" dirty="0" smtClean="0"/>
              <a:t>State level provisions such as the Healthy California Act try to advance health coverage among the population.</a:t>
            </a:r>
          </a:p>
          <a:p>
            <a:r>
              <a:rPr lang="en-US" dirty="0" smtClean="0"/>
              <a:t>Implementation of large single-payer system will require huge bureaucratic procedures (Open Text, n. d).</a:t>
            </a:r>
          </a:p>
        </p:txBody>
      </p:sp>
    </p:spTree>
    <p:extLst>
      <p:ext uri="{BB962C8B-B14F-4D97-AF65-F5344CB8AC3E}">
        <p14:creationId xmlns:p14="http://schemas.microsoft.com/office/powerpoint/2010/main" val="1687068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Impact of the Code of Ethics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Patient-centered care.</a:t>
            </a:r>
          </a:p>
          <a:p>
            <a:r>
              <a:rPr lang="en-US" dirty="0" smtClean="0"/>
              <a:t>Effective communication.</a:t>
            </a:r>
          </a:p>
          <a:p>
            <a:r>
              <a:rPr lang="en-US" dirty="0" smtClean="0"/>
              <a:t>Discernment of complex medical situations.</a:t>
            </a:r>
          </a:p>
          <a:p>
            <a:r>
              <a:rPr lang="en-US" dirty="0" smtClean="0"/>
              <a:t>Also, it helps in the management of patient issues to promote quality.</a:t>
            </a:r>
          </a:p>
          <a:p>
            <a:r>
              <a:rPr lang="en-US" dirty="0" smtClean="0"/>
              <a:t>Besides, it inter-disciplinary advocacy for care delivery. (ANA Congress on Nursing Practice, and Economics, 2012).</a:t>
            </a:r>
          </a:p>
          <a:p>
            <a:r>
              <a:rPr lang="en-US" dirty="0" smtClean="0"/>
              <a:t>It also promotes documentation of care activities.</a:t>
            </a:r>
          </a:p>
          <a:p>
            <a:r>
              <a:rPr lang="en-US" dirty="0" smtClean="0"/>
              <a:t>It also helps nurses and doctors to make evidence-based decisions.</a:t>
            </a:r>
          </a:p>
          <a:p>
            <a:r>
              <a:rPr lang="en-US" dirty="0" smtClean="0"/>
              <a:t>It promotes the integration of integrity in health care systems. </a:t>
            </a:r>
            <a:endParaRPr lang="en-US" dirty="0"/>
          </a:p>
        </p:txBody>
      </p:sp>
    </p:spTree>
    <p:extLst>
      <p:ext uri="{BB962C8B-B14F-4D97-AF65-F5344CB8AC3E}">
        <p14:creationId xmlns:p14="http://schemas.microsoft.com/office/powerpoint/2010/main" val="1667880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that Contribute to Health Disparities and Access to Services</a:t>
            </a:r>
            <a:endParaRPr lang="en-US" dirty="0"/>
          </a:p>
        </p:txBody>
      </p:sp>
      <p:sp>
        <p:nvSpPr>
          <p:cNvPr id="3" name="Content Placeholder 2"/>
          <p:cNvSpPr>
            <a:spLocks noGrp="1"/>
          </p:cNvSpPr>
          <p:nvPr>
            <p:ph idx="1"/>
          </p:nvPr>
        </p:nvSpPr>
        <p:spPr>
          <a:xfrm>
            <a:off x="381000" y="1676400"/>
            <a:ext cx="8229600" cy="4525963"/>
          </a:xfrm>
        </p:spPr>
        <p:txBody>
          <a:bodyPr>
            <a:normAutofit fontScale="92500" lnSpcReduction="10000"/>
          </a:bodyPr>
          <a:lstStyle/>
          <a:p>
            <a:r>
              <a:rPr lang="en-US" dirty="0" smtClean="0"/>
              <a:t>Socio-economic factors. </a:t>
            </a:r>
          </a:p>
          <a:p>
            <a:r>
              <a:rPr lang="en-US" dirty="0" smtClean="0"/>
              <a:t>Insurance status.</a:t>
            </a:r>
          </a:p>
          <a:p>
            <a:r>
              <a:rPr lang="en-US" dirty="0" smtClean="0"/>
              <a:t>Race and ethnicity (</a:t>
            </a:r>
            <a:r>
              <a:rPr lang="en-US" dirty="0" err="1" smtClean="0"/>
              <a:t>Bergmark</a:t>
            </a:r>
            <a:r>
              <a:rPr lang="en-US" dirty="0" smtClean="0"/>
              <a:t> &amp; </a:t>
            </a:r>
            <a:r>
              <a:rPr lang="en-US" dirty="0" err="1" smtClean="0"/>
              <a:t>Sedaghat</a:t>
            </a:r>
            <a:r>
              <a:rPr lang="en-US" dirty="0" smtClean="0"/>
              <a:t>, 2017).</a:t>
            </a:r>
          </a:p>
          <a:p>
            <a:r>
              <a:rPr lang="en-US" dirty="0" smtClean="0"/>
              <a:t>Levels of education affects access to care services.</a:t>
            </a:r>
          </a:p>
          <a:p>
            <a:r>
              <a:rPr lang="en-US" dirty="0" smtClean="0"/>
              <a:t>Nutritional needs also causes disparities in health conditions among the population.</a:t>
            </a:r>
          </a:p>
          <a:p>
            <a:r>
              <a:rPr lang="en-US" dirty="0" smtClean="0"/>
              <a:t>Government policies and legislations such as the ACA affects access to care delivery.</a:t>
            </a:r>
          </a:p>
          <a:p>
            <a:r>
              <a:rPr lang="en-US" dirty="0" smtClean="0"/>
              <a:t>Accessibility to care facilities also causes disparities for persons in remote areas.</a:t>
            </a:r>
          </a:p>
          <a:p>
            <a:r>
              <a:rPr lang="en-US" dirty="0" smtClean="0"/>
              <a:t>Culturally-sensitive caregivers also affect access to medical services for minority population such as gays, lesbians, etc.</a:t>
            </a:r>
            <a:endParaRPr lang="en-US" dirty="0"/>
          </a:p>
        </p:txBody>
      </p:sp>
    </p:spTree>
    <p:extLst>
      <p:ext uri="{BB962C8B-B14F-4D97-AF65-F5344CB8AC3E}">
        <p14:creationId xmlns:p14="http://schemas.microsoft.com/office/powerpoint/2010/main" val="2649410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People 2020</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Availability of resources to ensure daily needs are met. </a:t>
            </a:r>
          </a:p>
          <a:p>
            <a:r>
              <a:rPr lang="en-US" dirty="0" smtClean="0"/>
              <a:t>Access to economic, job, and educational opportunities.</a:t>
            </a:r>
          </a:p>
          <a:p>
            <a:r>
              <a:rPr lang="en-US" dirty="0" smtClean="0"/>
              <a:t>Public safety.</a:t>
            </a:r>
          </a:p>
          <a:p>
            <a:r>
              <a:rPr lang="en-US" dirty="0" smtClean="0"/>
              <a:t>Culture.</a:t>
            </a:r>
          </a:p>
          <a:p>
            <a:r>
              <a:rPr lang="en-US" dirty="0" smtClean="0"/>
              <a:t>Language/ literacy</a:t>
            </a:r>
          </a:p>
          <a:p>
            <a:r>
              <a:rPr lang="en-US" dirty="0" smtClean="0"/>
              <a:t>Availability of community-based assets provides community members with opportunities to improve their health conditions.</a:t>
            </a:r>
          </a:p>
          <a:p>
            <a:r>
              <a:rPr lang="en-US" dirty="0" smtClean="0"/>
              <a:t>Transport options.</a:t>
            </a:r>
          </a:p>
          <a:p>
            <a:r>
              <a:rPr lang="en-US" dirty="0" smtClean="0"/>
              <a:t>Social support. </a:t>
            </a:r>
            <a:endParaRPr lang="en-US" dirty="0"/>
          </a:p>
        </p:txBody>
      </p:sp>
    </p:spTree>
    <p:extLst>
      <p:ext uri="{BB962C8B-B14F-4D97-AF65-F5344CB8AC3E}">
        <p14:creationId xmlns:p14="http://schemas.microsoft.com/office/powerpoint/2010/main" val="3069151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Ethical Issues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Personal and professional values. </a:t>
            </a:r>
          </a:p>
          <a:p>
            <a:r>
              <a:rPr lang="en-US" dirty="0" smtClean="0"/>
              <a:t>Medical practices. </a:t>
            </a:r>
          </a:p>
          <a:p>
            <a:r>
              <a:rPr lang="en-US" dirty="0" smtClean="0"/>
              <a:t>Wellbeing of nurses. </a:t>
            </a:r>
          </a:p>
          <a:p>
            <a:r>
              <a:rPr lang="en-US" dirty="0" smtClean="0"/>
              <a:t>Patient-nurse relationship is essential in maintaining optimal care settings.</a:t>
            </a:r>
          </a:p>
          <a:p>
            <a:r>
              <a:rPr lang="en-US" dirty="0" smtClean="0"/>
              <a:t>Technology-based interventions are tailored to support ethicality.</a:t>
            </a:r>
          </a:p>
          <a:p>
            <a:r>
              <a:rPr lang="en-US" dirty="0" smtClean="0"/>
              <a:t>Accurate documentation of medical procedures and reports promotes ethical care.</a:t>
            </a:r>
          </a:p>
          <a:p>
            <a:r>
              <a:rPr lang="en-US" dirty="0" smtClean="0"/>
              <a:t>Ensuring privacy and confidentiality of patient information is another crucial ethical issue.</a:t>
            </a:r>
          </a:p>
          <a:p>
            <a:r>
              <a:rPr lang="en-US" dirty="0" smtClean="0"/>
              <a:t>In this regard, educating nurses on the importance of ethics is crucial in clinical settings.  </a:t>
            </a:r>
            <a:endParaRPr lang="en-US" dirty="0"/>
          </a:p>
        </p:txBody>
      </p:sp>
    </p:spTree>
    <p:extLst>
      <p:ext uri="{BB962C8B-B14F-4D97-AF65-F5344CB8AC3E}">
        <p14:creationId xmlns:p14="http://schemas.microsoft.com/office/powerpoint/2010/main" val="1578169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Policy Issues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Legal implications. </a:t>
            </a:r>
          </a:p>
          <a:p>
            <a:r>
              <a:rPr lang="en-US" dirty="0" smtClean="0"/>
              <a:t>The Patient Protection Act and ACA are necessary to ensure that caregivers work together.</a:t>
            </a:r>
          </a:p>
          <a:p>
            <a:r>
              <a:rPr lang="en-US" dirty="0" smtClean="0"/>
              <a:t>The government protects the interests of individuals more than coordinated networks.</a:t>
            </a:r>
          </a:p>
          <a:p>
            <a:r>
              <a:rPr lang="en-US" dirty="0" smtClean="0"/>
              <a:t>Multi-payer system that incorporates Medicare, Medicaid, employer-sponsored coverage, etc. inhibits care coordination. </a:t>
            </a:r>
          </a:p>
          <a:p>
            <a:r>
              <a:rPr lang="en-US" dirty="0" smtClean="0"/>
              <a:t>State and federal sponsored health programs limit patients to few alternatives.</a:t>
            </a:r>
          </a:p>
          <a:p>
            <a:r>
              <a:rPr lang="en-US" dirty="0" smtClean="0"/>
              <a:t>Also, most legislations only take care of funding disregarding quality service.</a:t>
            </a:r>
          </a:p>
          <a:p>
            <a:r>
              <a:rPr lang="en-US" dirty="0" smtClean="0"/>
              <a:t>Besides, there should be policy provisions that reduces the prices of pharmaceutical products.</a:t>
            </a:r>
          </a:p>
          <a:p>
            <a:r>
              <a:rPr lang="en-US" dirty="0" smtClean="0"/>
              <a:t>Federal policies should also ensure information is disseminated effectively to avoid discrimination of minority populations. </a:t>
            </a:r>
            <a:endParaRPr lang="en-US" dirty="0"/>
          </a:p>
        </p:txBody>
      </p:sp>
    </p:spTree>
    <p:extLst>
      <p:ext uri="{BB962C8B-B14F-4D97-AF65-F5344CB8AC3E}">
        <p14:creationId xmlns:p14="http://schemas.microsoft.com/office/powerpoint/2010/main" val="336482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ANA Congress on Nursing Practice and Economics. (2012). 	Care coordination and registered nurses’ essential 	role. Position Statements, 1-9. </a:t>
            </a:r>
          </a:p>
          <a:p>
            <a:pPr marL="0" indent="0">
              <a:buNone/>
            </a:pPr>
            <a:r>
              <a:rPr lang="en-US" dirty="0" smtClean="0"/>
              <a:t>	</a:t>
            </a:r>
            <a:r>
              <a:rPr lang="en-US" dirty="0" err="1" smtClean="0"/>
              <a:t>Bergmark</a:t>
            </a:r>
            <a:r>
              <a:rPr lang="en-US" dirty="0" smtClean="0"/>
              <a:t>, W. R. &amp; </a:t>
            </a:r>
            <a:r>
              <a:rPr lang="en-US" dirty="0" err="1" smtClean="0"/>
              <a:t>Sedaghat</a:t>
            </a:r>
            <a:r>
              <a:rPr lang="en-US" dirty="0" smtClean="0"/>
              <a:t>, R. A. (2017). Disparities in 	health in the United States: An Overview of the Social Determinants of Health for Otolaryngologists. </a:t>
            </a:r>
            <a:r>
              <a:rPr lang="en-US" i="1" dirty="0" smtClean="0"/>
              <a:t>Laryngoscope 	Investigative Otolaryngology, </a:t>
            </a:r>
            <a:r>
              <a:rPr lang="en-US" dirty="0" smtClean="0"/>
              <a:t>2(1), 187-193.</a:t>
            </a:r>
          </a:p>
          <a:p>
            <a:pPr marL="0" indent="0">
              <a:buNone/>
            </a:pPr>
            <a:r>
              <a:rPr lang="en-US" dirty="0" smtClean="0"/>
              <a:t>Emmer, S. (2013). Care coordination under the Affordable 	Care Act: Opportunities and challenges for geriatric 	care managers.  </a:t>
            </a:r>
            <a:r>
              <a:rPr lang="en-US" i="1" dirty="0" smtClean="0"/>
              <a:t>Journal of Aging Life Care.</a:t>
            </a:r>
          </a:p>
          <a:p>
            <a:pPr marL="0" indent="0">
              <a:buNone/>
            </a:pPr>
            <a:r>
              <a:rPr lang="en-US" dirty="0" smtClean="0"/>
              <a:t>Open Text. (n. d). Ethical issues in the provisions of healthcare. 	Retrieved from 	</a:t>
            </a:r>
            <a:r>
              <a:rPr lang="en-US" dirty="0" smtClean="0">
                <a:hlinkClick r:id="rId2"/>
              </a:rPr>
              <a:t>https://opentextbc.ca/businessethicsopenstax/chapt	</a:t>
            </a:r>
            <a:r>
              <a:rPr lang="en-US" dirty="0" err="1" smtClean="0">
                <a:hlinkClick r:id="rId2"/>
              </a:rPr>
              <a:t>er</a:t>
            </a:r>
            <a:r>
              <a:rPr lang="en-US" dirty="0" smtClean="0">
                <a:hlinkClick r:id="rId2"/>
              </a:rPr>
              <a:t>/ethical-issues-in-the-provision-of-health-care/</a:t>
            </a:r>
            <a:endParaRPr lang="en-US" dirty="0"/>
          </a:p>
        </p:txBody>
      </p:sp>
    </p:spTree>
    <p:extLst>
      <p:ext uri="{BB962C8B-B14F-4D97-AF65-F5344CB8AC3E}">
        <p14:creationId xmlns:p14="http://schemas.microsoft.com/office/powerpoint/2010/main" val="10159308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305</TotalTime>
  <Words>1090</Words>
  <Application>Microsoft Office PowerPoint</Application>
  <PresentationFormat>On-screen Show (4:3)</PresentationFormat>
  <Paragraphs>98</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Austin</vt:lpstr>
      <vt:lpstr>Ethical and Policy Factors</vt:lpstr>
      <vt:lpstr>Governmental Policies and Coordination of Care</vt:lpstr>
      <vt:lpstr>National, State, and Local Provisions on Ethics</vt:lpstr>
      <vt:lpstr>Cont.: Evidence </vt:lpstr>
      <vt:lpstr>Impact of the Code of Ethics</vt:lpstr>
      <vt:lpstr>Factors that Contribute to Health Disparities and Access to Services</vt:lpstr>
      <vt:lpstr>Health People 2020</vt:lpstr>
      <vt:lpstr>Key Ethical Issues</vt:lpstr>
      <vt:lpstr>Key Policy Issues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and Policy Factors</dc:title>
  <dc:creator>Windows User</dc:creator>
  <cp:lastModifiedBy>Windows User</cp:lastModifiedBy>
  <cp:revision>16</cp:revision>
  <dcterms:created xsi:type="dcterms:W3CDTF">2019-11-15T15:06:47Z</dcterms:created>
  <dcterms:modified xsi:type="dcterms:W3CDTF">2019-11-15T20:11:54Z</dcterms:modified>
</cp:coreProperties>
</file>